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8" r:id="rId13"/>
    <p:sldId id="265" r:id="rId14"/>
    <p:sldId id="266" r:id="rId15"/>
    <p:sldId id="272" r:id="rId16"/>
    <p:sldId id="273" r:id="rId17"/>
    <p:sldId id="267" r:id="rId18"/>
    <p:sldId id="268" r:id="rId19"/>
    <p:sldId id="274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5:57:20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24575,'0'928'0,"3"-862"0,17 97 0,-7-74 0,49 274 0,-22-149 0,-31-162 0,37 169 0,29 11 0,-57-185 0,2-2 0,49 80 0,-40-81 0,3 0 0,41 44 0,-54-68 0,1 0 0,1-2 0,1-1 0,1 0 0,46 25 0,14-4 0,2-3 0,126 34 0,-148-50 0,2-2 0,0-3 0,1-2 0,98 3 0,716-18 0,-821 0 0,81-14 0,42-3 0,-152 19 0,14 1 0,0-2 0,47-9 0,18-4 0,1 6 0,201 8 0,-136 4 0,-109-5 0,0-3 0,110-23 0,-174 29 0,-5 3 0,-17 12 0,-29 16 0,5-10 0,-162 84 0,-77 53 0,150-85 0,-195 102 0,234-129 0,95-44 0,9-1 0,11 0 0,-8-3 0,-1 0 0,0-1 0,0 0 0,0-1 0,0 0 0,-1-1 0,17-7 0,81-47 0,-67 33 0,37-18 0,2 0 0,116-83 0,-54 33 0,1 1 0,-120 75 0,0 2 0,36-16 0,16-9 0,-75 39 0,0 1 0,0 0 0,0-1 0,0 1 0,0 0 0,0-1 0,0 1 0,0-1 0,0 0 0,-1 1 0,1-1 0,0 0 0,0 1 0,-1-1 0,1 0 0,0 0 0,-1 0 0,1 0 0,-1 1 0,1-1 0,-1 0 0,1 0 0,-1 0 0,0 0 0,0 0 0,1 0 0,-1 0 0,0 0 0,0 0 0,0-1 0,0 1 0,0 0 0,0 0 0,0 0 0,0 0 0,-1 0 0,1 0 0,0 0 0,-1 0 0,1 0 0,0 0 0,-1 1 0,0-1 0,1 0 0,-1 0 0,1 0 0,-1 0 0,0 1 0,1-1 0,-1 0 0,0 0 0,0 1 0,0-1 0,0 1 0,0-1 0,1 1 0,-1-1 0,0 1 0,-2-1 0,-8-4 0,0 0 0,1 1 0,-22-6 0,-13-2 0,0-2 0,1-2 0,-62-31 0,-11-12 0,48 25 0,-80-52 0,133 76 0,-2 1 0,1 1 0,-1 1 0,-1 0 0,-21-5 0,20 7 0,0-1 0,1-1 0,0-1 0,-23-13 0,13 2 0,-2 1 0,0 2 0,-43-16 0,44 20 0,-1 3 0,-1 0 0,-52-7 0,169 18 0,-53-3 0,1 1 0,0 2 0,60 12 0,-87-13 0,4 1 0,0 1 0,0-1 0,0 2 0,0-1 0,0 1 0,-1 1 0,1 0 0,-1 0 0,-1 1 0,1 0 0,10 10 0,16 15 0,63 41 0,-29-24 0,9 5-273,2-5 0,3-3 0,1-3 0,108 36 0,-161-65-6553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35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24575,'13'1'0,"-1"0"0,0 1 0,1 0 0,-1 1 0,0 0 0,0 1 0,19 9 0,80 48 0,-83-43 0,1-1 0,46 19 0,-1-14 0,97 19 0,-58-17 0,78 29 0,-70-1 0,-45-27 0,91 43 0,13 12 0,303 150 0,-466-219-42,-16-10-25,1 1 1,0 0 0,0-1 0,-1 0 0,1 1 0,0-1 0,0 0 0,0 0-1,0 0 1,0 0 0,0 0 0,1-1 0,-1 1 0,0-1 0,0 1-1,1-1 1,-1 0 0,0 0 0,3 0 0,3-8-6760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38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823 0 24575,'-1'13'0,"0"0"0,-1-1 0,0 1 0,-1-1 0,-1 0 0,0 0 0,-8 15 0,-45 82 0,39-78 0,-17 29 0,8-14 0,-40 90 0,29-50 0,-79 132 0,112-209 0,-48 90 0,32-55 0,-3-2 0,-41 58 0,27-49 0,2 2 0,3 2 0,-41 90 0,-6 10-1365,75-140-5461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24575,'0'85'0,"-3"0"0,-19 112 0,-39 207 0,31-206 0,17-122 0,-8 131 0,9-75 0,3-51 0,-22 108 0,1-3 0,16-38 0,4-36 0,8-78 0,-1-1 0,-11 52 0,1-35-341,2-1 0,3 1-1,-4 70 1,12-102-6485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24575,'1'2'0,"1"0"0,0 0 0,0 1 0,0-1 0,1 0 0,-1-1 0,0 1 0,1 0 0,-1-1 0,1 1 0,0-1 0,-1 0 0,1 0 0,0 0 0,0 0 0,4 0 0,6 4 0,131 64 0,-86-39 0,1-2 0,1-2 0,1-3 0,75 16 0,-102-32 0,-1 0 0,0 2 0,56 23 0,-30-7 0,1-3 0,2-3 0,0-2 0,1-3 0,85 8 0,-136-21 0,88 9 0,100 23 0,-173-26 0,44 11 0,0-4 0,2-2 0,76 2 0,-34-4 0,-75-5 0,45 1 0,147-7-1365,-214 1-5461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1 24575,'-2'10'0,"-1"0"0,0 0 0,0 0 0,-1 0 0,0-1 0,-1 0 0,0 1 0,-1-2 0,0 1 0,-11 12 0,-8 17 0,-114 167 0,21-32 0,-119 214 0,227-370 0,-182 296 0,4-11 0,139-219 29,-36 52-1423,75-121-5432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2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24575,'2'2'0,"-1"0"0,1 0 0,0 0 0,-1 0 0,1 0 0,0 0 0,0-1 0,0 1 0,0-1 0,1 1 0,-1-1 0,0 0 0,1 0 0,-1 0 0,4 1 0,4 3 0,90 46 0,110 41 0,33 14 0,-166-71 0,2-4 0,1-3 0,1-3 0,1-4 0,167 19 0,-203-31 0,-1 1 0,0 3 0,52 21 0,-42-14 0,69 16 0,-89-29 0,0 2 0,-1 2 0,0 1 0,0 2 0,55 31 0,120 96 0,-93-60 0,-77-57 15,2-2 1,46 18-1,-9-5-1426,-65-28-5415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3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1073 0 24575,'-9'12'0,"1"0"0,0 1 0,0-1 0,2 1 0,-1 1 0,-8 27 0,-1 1 0,-72 194 0,60-157 0,-63 164 0,63-171 0,-4-2 0,-2-1 0,-56 81 0,-216 297 0,197-290 0,53-53 0,37-65 0,-38 58 0,6-33-1365,44-54-5461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24575,'-4'75'0,"-23"132"0,-1 1 0,-10 127 0,23-161 0,12-114 0,-10 64 0,-46 172 0,52-172 0,7-94 0,-1 0 0,-2-1 0,-12 58 0,6-45 0,1 0 0,-2 69 0,4-37 0,-57 292 0,43-273 0,-7 52-1365,25-130-5461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24575,'12'2'0,"1"0"0,0 0 0,0 1 0,-1 1 0,0 0 0,16 8 0,23 6 0,239 55 0,-76-22 0,10-1 0,56 16 0,-163-35 0,233 33 0,-217-37 0,-51-8 0,372 86 0,-365-82 0,36 7 0,-63-14-1365,-48-11-5461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4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1226 1 24575,'-247'278'0,"146"-160"0,68-76 0,-48 81 0,14-19 0,-22 34 0,5 3 0,-66 160 0,64-140 0,-2 4 0,-53 113 0,88-170-1365,47-94-5461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3:34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 24575,'-1'20'0,"-1"0"0,-1 0 0,-1 0 0,-9 28 0,-7 38 0,-22 145 0,21-150 0,16-65 0,0 0 0,1 0 0,1 1 0,-2 27 0,-6 57 0,6-69 0,-1 47 0,9 31 0,-5 120 0,-8-167 0,6-44 0,1 0 0,-1 27 0,4-4-1365,0-24-5461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4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24575,'18'17'0,"1"0"0,0-2 0,2 0 0,40 23 0,97 36 0,-105-50 0,466 196 0,-367-167 0,304 64 0,-279-71 0,-80-18 0,185 59 0,-249-72 0,-1 1 0,55 38 0,16 8 0,-73-44 0,-1 1 0,52 46 0,20 13 0,-88-68 9,-1-1 41,-11-8-487,-3-5-550,-10-8-5839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5:4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1052 0 24575,'-1'5'0,"-1"0"0,0-1 0,0 1 0,0-1 0,0 1 0,-1-1 0,0 0 0,0 0 0,0 0 0,0 0 0,-5 3 0,-10 16 0,-83 130 0,-26 44 0,100-157 0,-13 28 0,-41 83 0,21-45 0,-2 15 0,-179 376 0,202-408 0,27-66 0,-16 46 0,-7 14 0,-75 145 0,79-168-1365,25-48-5461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23:50:15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0:26:51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1479 24575,'2'-20'0,"0"-1"0,2 1 0,0 0 0,8-24 0,6-24 0,84-397 0,-93 432 0,0 1 0,2 0 0,2 1 0,1 0 0,1 1 0,34-50 0,-26 43 0,-11 17 0,1 0 0,28-31 0,-8 16 0,51-43 0,-70 68 0,0 0 0,1 1 0,0 0 0,0 1 0,1 1 0,0 0 0,24-6 0,29-9 0,-43 13 0,1 1 0,38-7 0,56-5 0,-46 6 0,146-7 0,117 6 0,-44-12 0,-135 15 0,190 11 0,-153 4 0,-131-3 0,572-16 0,81 3 0,-448 15 0,3182-2 0,-3237 14 0,-15 0 0,73-15 0,267 12 0,498 7 0,-671-21 0,-15 20 0,-187-8 0,0-6 0,0-8 0,213-34 0,-257 28 0,221 7 0,-186 7 0,216-16 0,-5 0 0,-209 16 0,188-6 0,-109-24 0,-131 7-1365,-83 17-5461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0:27:03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3:49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24575,'30'0'0,"22"-1"0,56 8 0,-89-4 0,-1 0 0,1 1 0,-1 2 0,0 0 0,0 0 0,25 14 0,-2 0 0,0-2 0,2-1 0,82 19 0,-86-26 0,49 5 0,6 5 0,-74-14 0,1-1 0,0-1 0,35 3 0,-27-5 43,0 2 1,47 11-1,-44-8-791,56 6 1,-71-12-6079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3:53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692 1 24575,'-1'13'0,"0"0"0,-2 0 0,1 0 0,-2 0 0,1 0 0,-2-1 0,-10 21 0,-49 81 0,62-110 0,-7 11 0,-35 56 0,-95 120 0,2-36 0,54-66 0,-26 30 0,45-54-1365,57-55-5461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08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506 1 24575,'-4'2'0,"1"0"0,0 0 0,0 0 0,0 1 0,0-1 0,0 1 0,0 0 0,1 0 0,-1 0 0,1 0 0,0 0 0,0 1 0,-2 4 0,-3 1 0,-14 25 0,-28 58 0,-13 20 0,20-47 0,-48 97 0,72-123 0,-38 74 0,20-29 0,29-65 0,-1 1 0,-1-2 0,-11 20 0,13-27-273,1 1 0,0 0 0,1 0 0,-7 24 0,8-19-6553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10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24575,'6'0'0,"-1"1"0,1 0 0,0 0 0,0 0 0,0 1 0,-1 0 0,1 0 0,-1 0 0,0 1 0,1 0 0,-1 0 0,7 6 0,7 6 0,31 34 0,-36-34 0,1-1 0,20 16 0,10 0 0,1-2 0,2-3 0,0-1 0,2-3 0,0-1 0,65 15 0,99 34 0,-153-47 0,-40-14 0,0-1 0,-1 0 0,2-2 0,-1 0 0,43 3 0,57 2 0,-78-4 0,48-1 0,-49-5-1365,-24-1-5461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24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319 1 24575,'1'44'0,"-3"1"0,-1-1 0,-2 1 0,-13 49 0,7-40 0,-6 68 0,13-85 0,-20 77 0,5-30 0,13 6 0,5-68 0,0-1 0,-7 40 0,-26 110 0,24-128 0,-5 51 0,11-56 0,-3 0 0,-13 44 0,9-43 0,2 1 0,1 0 0,-4 56 0,7 125 0,3-195 27,-1-1 0,-1 1-1,-1-1 1,-14 41 0,9-34-777,-10 62 1,18-74-6077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29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24575,'72'0'0,"-34"-2"0,1 1 0,-1 3 0,0 1 0,1 1 0,55 15 0,102 32 0,-175-47 0,358 80 0,-55-23 0,-153-27 0,91 30 0,-118-37 0,-48-12 0,12 16 0,-28-6 0,-46-13-1365,-21-7-5461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21:24:32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1027 1 24575,'-2'12'0,"0"1"0,0-1 0,-2 1 0,1-1 0,-2 0 0,1-1 0,-2 1 0,-6 11 0,-9 20 0,-67 138 0,40-88 0,30-62 0,-1-1 0,-27 34 0,-1 0 0,3-5 0,-102 105 0,8-12 0,55-70 0,-97 159 0,178-238 0,-94 123-1365,86-114-5461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7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2846B-89AE-EA40-7DF7-0C534893E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76" y="-225759"/>
            <a:ext cx="6545097" cy="4939198"/>
          </a:xfrm>
        </p:spPr>
        <p:txBody>
          <a:bodyPr anchor="b">
            <a:noAutofit/>
          </a:bodyPr>
          <a:lstStyle/>
          <a:p>
            <a:r>
              <a:rPr lang="en-US" sz="7200" dirty="0">
                <a:solidFill>
                  <a:schemeClr val="tx2"/>
                </a:solidFill>
              </a:rPr>
              <a:t>IKC 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&amp;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Four-Stage Clustering Pipeline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39CCF-88D5-F99F-8049-09C4AF959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722385"/>
            <a:ext cx="5797882" cy="1785690"/>
          </a:xfrm>
        </p:spPr>
        <p:txBody>
          <a:bodyPr anchor="t">
            <a:normAutofit/>
          </a:bodyPr>
          <a:lstStyle/>
          <a:p>
            <a:pPr algn="l"/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F5CF10-31C1-08DF-4730-8441F463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5" r="11146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B5466-3214-9380-DC4A-BF55F2856629}"/>
              </a:ext>
            </a:extLst>
          </p:cNvPr>
          <p:cNvSpPr txBox="1"/>
          <p:nvPr/>
        </p:nvSpPr>
        <p:spPr>
          <a:xfrm>
            <a:off x="2272501" y="5125527"/>
            <a:ext cx="262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Presenter: Bartosz Bryg</a:t>
            </a:r>
          </a:p>
        </p:txBody>
      </p:sp>
    </p:spTree>
    <p:extLst>
      <p:ext uri="{BB962C8B-B14F-4D97-AF65-F5344CB8AC3E}">
        <p14:creationId xmlns:p14="http://schemas.microsoft.com/office/powerpoint/2010/main" val="211518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38BD-4BDB-B8AF-87D0-4BD4626D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graph</a:t>
            </a:r>
          </a:p>
        </p:txBody>
      </p:sp>
      <p:pic>
        <p:nvPicPr>
          <p:cNvPr id="5" name="Content Placeholder 4" descr="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999DC931-A87E-F6BB-E64A-6CF20C345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1" y="1481331"/>
            <a:ext cx="10021817" cy="5010909"/>
          </a:xfrm>
        </p:spPr>
      </p:pic>
    </p:spTree>
    <p:extLst>
      <p:ext uri="{BB962C8B-B14F-4D97-AF65-F5344CB8AC3E}">
        <p14:creationId xmlns:p14="http://schemas.microsoft.com/office/powerpoint/2010/main" val="402642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40FB-8099-B6FC-D37A-DBAE6AD5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 first while loop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B014401-FB0F-4499-6F08-B198C8A38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424354"/>
            <a:ext cx="10462846" cy="5231423"/>
          </a:xfrm>
        </p:spPr>
      </p:pic>
    </p:spTree>
    <p:extLst>
      <p:ext uri="{BB962C8B-B14F-4D97-AF65-F5344CB8AC3E}">
        <p14:creationId xmlns:p14="http://schemas.microsoft.com/office/powerpoint/2010/main" val="16417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32D4-8087-997E-BCB6-2A68387C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14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Final Graph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C6A05F4-FC6B-85A4-055B-48E14290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8" y="1289478"/>
            <a:ext cx="10405523" cy="5202762"/>
          </a:xfrm>
        </p:spPr>
      </p:pic>
    </p:spTree>
    <p:extLst>
      <p:ext uri="{BB962C8B-B14F-4D97-AF65-F5344CB8AC3E}">
        <p14:creationId xmlns:p14="http://schemas.microsoft.com/office/powerpoint/2010/main" val="111482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086-55B9-369B-69C6-3250C1C6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AFE8-DF53-3D0D-C09A-E810A320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73" y="1181872"/>
            <a:ext cx="11713653" cy="67929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b="1" dirty="0"/>
              <a:t>SRC</a:t>
            </a:r>
            <a:r>
              <a:rPr lang="en-US" sz="2000" dirty="0"/>
              <a:t> be an array with source nodes, </a:t>
            </a:r>
            <a:r>
              <a:rPr lang="en-US" sz="2000" b="1" dirty="0"/>
              <a:t>DST</a:t>
            </a:r>
            <a:r>
              <a:rPr lang="en-US" sz="2000" dirty="0"/>
              <a:t> with destination nodes. </a:t>
            </a:r>
            <a:r>
              <a:rPr lang="en-US" sz="2000" b="1" dirty="0"/>
              <a:t>SRC</a:t>
            </a:r>
            <a:r>
              <a:rPr lang="en-US" sz="2000" dirty="0"/>
              <a:t> and </a:t>
            </a:r>
            <a:r>
              <a:rPr lang="en-US" sz="2000" b="1" dirty="0"/>
              <a:t>DST</a:t>
            </a:r>
            <a:r>
              <a:rPr lang="en-US" sz="2000" dirty="0"/>
              <a:t> are </a:t>
            </a:r>
            <a:r>
              <a:rPr lang="en-US" sz="2000" u="sng" dirty="0"/>
              <a:t>Sorted!</a:t>
            </a:r>
          </a:p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b="1" dirty="0"/>
              <a:t>k</a:t>
            </a:r>
            <a:r>
              <a:rPr lang="en-US" sz="2000" dirty="0"/>
              <a:t> be an integer equal to 3, </a:t>
            </a:r>
            <a:r>
              <a:rPr lang="en-US" sz="2000" b="1" dirty="0"/>
              <a:t>p</a:t>
            </a:r>
            <a:r>
              <a:rPr lang="en-US" sz="2000" dirty="0"/>
              <a:t> is an integer equal to 1, </a:t>
            </a:r>
            <a:r>
              <a:rPr lang="en-US" sz="2000" b="1" dirty="0"/>
              <a:t>L</a:t>
            </a:r>
            <a:r>
              <a:rPr lang="en-US" sz="2000" dirty="0"/>
              <a:t> is an integer with the largest node degree </a:t>
            </a:r>
          </a:p>
          <a:p>
            <a:pPr marL="457200" indent="-457200">
              <a:buAutoNum type="arabicPeriod"/>
            </a:pPr>
            <a:r>
              <a:rPr lang="en-US" sz="2000" dirty="0"/>
              <a:t>Initialize </a:t>
            </a:r>
            <a:r>
              <a:rPr lang="en-US" sz="2000" b="1" dirty="0"/>
              <a:t>Bin B </a:t>
            </a:r>
            <a:r>
              <a:rPr lang="en-US" sz="2000" dirty="0"/>
              <a:t>(e.g. dictionaries) containing key-value pairs equal to: “core”–list of core nodes and “periphery”-list of peripheral nodes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K-core clustering </a:t>
            </a:r>
            <a:r>
              <a:rPr lang="en-US" sz="2000" i="1" dirty="0"/>
              <a:t>(Label all nodes with their corresponding degrees and run k-core check) </a:t>
            </a:r>
          </a:p>
          <a:p>
            <a:pPr marL="0" indent="0">
              <a:buNone/>
            </a:pPr>
            <a:r>
              <a:rPr lang="en-US" sz="2000" dirty="0"/>
              <a:t>Extract all nodes to a single array called </a:t>
            </a:r>
            <a:r>
              <a:rPr lang="en-US" sz="2000" b="1" dirty="0"/>
              <a:t>Nodes </a:t>
            </a:r>
            <a:r>
              <a:rPr lang="en-US" sz="2000" dirty="0"/>
              <a:t>and Create dictionaries called </a:t>
            </a:r>
            <a:r>
              <a:rPr lang="en-US" sz="2000" b="1" dirty="0"/>
              <a:t>Degrees </a:t>
            </a:r>
            <a:r>
              <a:rPr lang="en-US" sz="2000" dirty="0"/>
              <a:t>and</a:t>
            </a:r>
            <a:r>
              <a:rPr lang="en-US" sz="2000" b="1" dirty="0"/>
              <a:t> Adjacency List</a:t>
            </a:r>
            <a:endParaRPr lang="en-US" sz="2000" i="1" dirty="0"/>
          </a:p>
          <a:p>
            <a:pPr marL="0" indent="0">
              <a:buNone/>
            </a:pPr>
            <a:r>
              <a:rPr lang="en-US" sz="2000" b="1" dirty="0"/>
              <a:t>------------------------------------------------------------------------------------------------------------------------------------------------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 equals to 0 to length of SRC Array minus 1</a:t>
            </a:r>
          </a:p>
          <a:p>
            <a:pPr marL="0" indent="0">
              <a:buNone/>
            </a:pPr>
            <a:r>
              <a:rPr lang="en-US" sz="2000" b="1" dirty="0"/>
              <a:t>	source variable </a:t>
            </a:r>
            <a:r>
              <a:rPr lang="en-US" sz="2000" dirty="0"/>
              <a:t>equals SRC[</a:t>
            </a:r>
            <a:r>
              <a:rPr lang="en-US" sz="2000" dirty="0" err="1"/>
              <a:t>i</a:t>
            </a:r>
            <a:r>
              <a:rPr lang="en-US" sz="2000" dirty="0"/>
              <a:t>] and</a:t>
            </a:r>
            <a:r>
              <a:rPr lang="en-US" sz="2000" b="1" dirty="0"/>
              <a:t> destination variable </a:t>
            </a:r>
            <a:r>
              <a:rPr lang="en-US" sz="2000" dirty="0"/>
              <a:t>equals DST[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</a:p>
          <a:p>
            <a:pPr marL="0" indent="0">
              <a:buNone/>
            </a:pPr>
            <a:r>
              <a:rPr lang="en-US" sz="2000" b="1" dirty="0"/>
              <a:t>	Degrees[source] </a:t>
            </a:r>
            <a:r>
              <a:rPr lang="en-US" sz="2000" dirty="0"/>
              <a:t>increase by one and </a:t>
            </a:r>
            <a:r>
              <a:rPr lang="en-US" sz="2000" b="1" dirty="0"/>
              <a:t>Degrees[destination] </a:t>
            </a:r>
            <a:r>
              <a:rPr lang="en-US" sz="2000" dirty="0"/>
              <a:t>increase by 1</a:t>
            </a:r>
          </a:p>
          <a:p>
            <a:pPr marL="0" indent="0">
              <a:buNone/>
            </a:pPr>
            <a:r>
              <a:rPr lang="en-US" sz="2000" b="1" dirty="0"/>
              <a:t>	Add destination to Adjacency List[source] </a:t>
            </a:r>
            <a:r>
              <a:rPr lang="en-US" sz="2000" dirty="0"/>
              <a:t>and</a:t>
            </a:r>
            <a:r>
              <a:rPr lang="en-US" sz="2000" b="1" dirty="0"/>
              <a:t> source to Adjacency List[destination]</a:t>
            </a:r>
          </a:p>
          <a:p>
            <a:pPr marL="0" indent="0">
              <a:buNone/>
            </a:pPr>
            <a:r>
              <a:rPr lang="en-US" sz="2000" b="1" dirty="0"/>
              <a:t>	IF</a:t>
            </a:r>
            <a:r>
              <a:rPr lang="en-US" sz="2000" dirty="0"/>
              <a:t> source or destination variable are greater than L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dirty="0"/>
              <a:t>		L is equal to the current source or destination degree (the one larger)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ENDIF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b="1" dirty="0"/>
              <a:t>ENDFOR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179B-7103-4E44-CEBB-7AB236F677D5}"/>
              </a:ext>
            </a:extLst>
          </p:cNvPr>
          <p:cNvSpPr txBox="1"/>
          <p:nvPr/>
        </p:nvSpPr>
        <p:spPr>
          <a:xfrm>
            <a:off x="9260754" y="5503315"/>
            <a:ext cx="286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O(E)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E = Number of edges in the Graph</a:t>
            </a:r>
          </a:p>
          <a:p>
            <a:endParaRPr lang="en-US" sz="2800" i="1" dirty="0">
              <a:solidFill>
                <a:schemeClr val="bg1"/>
              </a:solidFill>
            </a:endParaRPr>
          </a:p>
          <a:p>
            <a:endParaRPr lang="en-US" sz="2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711D04-3ABE-A1B1-2E46-1268C90A2AD2}"/>
                  </a:ext>
                </a:extLst>
              </p14:cNvPr>
              <p14:cNvContentPartPr/>
              <p14:nvPr/>
            </p14:nvContentPartPr>
            <p14:xfrm>
              <a:off x="9789268" y="478725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711D04-3ABE-A1B1-2E46-1268C90A2A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48" y="478113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046069A-E2A2-A471-988E-903AF13A2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29395">
            <a:off x="9625646" y="3942033"/>
            <a:ext cx="1899974" cy="40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8327-EF5D-DB3A-28D0-1EDB74D1F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BDC4-932C-5A4C-391B-92EB0257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E1D88-7615-6133-50D5-72364B88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87" y="1924050"/>
            <a:ext cx="11528824" cy="758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Initialize</a:t>
            </a:r>
            <a:r>
              <a:rPr lang="en-US" sz="2000" b="1" dirty="0"/>
              <a:t> Queue </a:t>
            </a:r>
            <a:r>
              <a:rPr lang="en-US" sz="2000" dirty="0"/>
              <a:t>and</a:t>
            </a:r>
            <a:r>
              <a:rPr lang="en-US" sz="2000" b="1" dirty="0"/>
              <a:t> Periphery Array	</a:t>
            </a:r>
          </a:p>
          <a:p>
            <a:pPr marL="0" indent="0">
              <a:buNone/>
            </a:pPr>
            <a:r>
              <a:rPr lang="en-US" sz="2000" b="1" dirty="0"/>
              <a:t>IF</a:t>
            </a:r>
            <a:r>
              <a:rPr lang="en-US" sz="2000" dirty="0"/>
              <a:t> L &lt; k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dirty="0"/>
              <a:t>	RETURN Empty Bin B and exit the program</a:t>
            </a:r>
          </a:p>
          <a:p>
            <a:pPr marL="0" indent="0">
              <a:buNone/>
            </a:pPr>
            <a:r>
              <a:rPr lang="en-US" sz="2000" b="1" dirty="0"/>
              <a:t>ELSE</a:t>
            </a:r>
          </a:p>
          <a:p>
            <a:pPr marL="0" indent="0">
              <a:buNone/>
            </a:pPr>
            <a:r>
              <a:rPr lang="en-US" sz="2000" b="1" dirty="0"/>
              <a:t>	FOR</a:t>
            </a:r>
            <a:r>
              <a:rPr lang="en-US" sz="2000" dirty="0"/>
              <a:t> each key (labeled node) in </a:t>
            </a:r>
            <a:r>
              <a:rPr lang="en-US" sz="2000" b="1" dirty="0"/>
              <a:t>Degrees</a:t>
            </a:r>
            <a:r>
              <a:rPr lang="en-US" sz="2000" dirty="0"/>
              <a:t> Array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dirty="0"/>
              <a:t>Degrees[labeled node] </a:t>
            </a:r>
            <a:r>
              <a:rPr lang="en-US" sz="2000" dirty="0"/>
              <a:t>is less than k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b="1" dirty="0"/>
              <a:t>			</a:t>
            </a:r>
            <a:r>
              <a:rPr lang="en-US" sz="1800" dirty="0"/>
              <a:t>Remove this node from </a:t>
            </a:r>
            <a:r>
              <a:rPr lang="en-US" sz="1800" b="1" dirty="0"/>
              <a:t>Nodes</a:t>
            </a:r>
            <a:r>
              <a:rPr lang="en-US" sz="1800" dirty="0"/>
              <a:t> array and append it to Queue and Periphery Array</a:t>
            </a:r>
          </a:p>
          <a:p>
            <a:pPr marL="0" indent="0">
              <a:buNone/>
            </a:pPr>
            <a:r>
              <a:rPr lang="en-US" sz="2000" b="1" dirty="0"/>
              <a:t>		ENDIF</a:t>
            </a:r>
          </a:p>
          <a:p>
            <a:pPr marL="0" indent="0">
              <a:buNone/>
            </a:pPr>
            <a:r>
              <a:rPr lang="en-US" sz="2000" b="1" dirty="0"/>
              <a:t>ENDFOR</a:t>
            </a:r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F5597-9B74-D845-023A-5925CB984EC7}"/>
              </a:ext>
            </a:extLst>
          </p:cNvPr>
          <p:cNvSpPr txBox="1"/>
          <p:nvPr/>
        </p:nvSpPr>
        <p:spPr>
          <a:xfrm>
            <a:off x="3239804" y="946706"/>
            <a:ext cx="571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Removing Nodes to ensure k-validity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CFCC1-F83E-D1E2-A177-C261E22B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5195">
            <a:off x="8126143" y="933217"/>
            <a:ext cx="3705007" cy="3558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83725-E967-9B11-5674-3A3550521696}"/>
              </a:ext>
            </a:extLst>
          </p:cNvPr>
          <p:cNvSpPr txBox="1"/>
          <p:nvPr/>
        </p:nvSpPr>
        <p:spPr>
          <a:xfrm>
            <a:off x="9628593" y="2106541"/>
            <a:ext cx="114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O(N)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D68C4-5F2E-03AB-6A70-F6B96BD2E24E}"/>
              </a:ext>
            </a:extLst>
          </p:cNvPr>
          <p:cNvSpPr txBox="1"/>
          <p:nvPr/>
        </p:nvSpPr>
        <p:spPr>
          <a:xfrm>
            <a:off x="7008206" y="257385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N = number of nodes in the Graph</a:t>
            </a:r>
          </a:p>
        </p:txBody>
      </p:sp>
    </p:spTree>
    <p:extLst>
      <p:ext uri="{BB962C8B-B14F-4D97-AF65-F5344CB8AC3E}">
        <p14:creationId xmlns:p14="http://schemas.microsoft.com/office/powerpoint/2010/main" val="232553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FAAAB-6BAB-71A3-75EB-3D6617BE0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3165-2A32-5D0E-8367-D02A8C0A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AA61C-3BC7-8F5F-3436-B91682CF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9" y="2016125"/>
            <a:ext cx="11653838" cy="758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WHILE</a:t>
            </a:r>
            <a:r>
              <a:rPr lang="en-US" sz="2000" dirty="0"/>
              <a:t> </a:t>
            </a:r>
            <a:r>
              <a:rPr lang="en-US" sz="2000" b="1" dirty="0"/>
              <a:t>Queue</a:t>
            </a:r>
            <a:r>
              <a:rPr lang="en-US" sz="2000" dirty="0"/>
              <a:t> is not empty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Current node </a:t>
            </a:r>
            <a:r>
              <a:rPr lang="en-US" sz="2000" dirty="0"/>
              <a:t>equals Popped first element from Queue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FOR</a:t>
            </a:r>
            <a:r>
              <a:rPr lang="en-US" sz="2000" dirty="0"/>
              <a:t> each neighbor in Adjacency List[current node] </a:t>
            </a:r>
          </a:p>
          <a:p>
            <a:pPr marL="0" indent="0">
              <a:buNone/>
            </a:pPr>
            <a:r>
              <a:rPr lang="en-US" sz="2000" dirty="0"/>
              <a:t>		Degrees[neighbor] decrease by 1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IF</a:t>
            </a:r>
            <a:r>
              <a:rPr lang="en-US" sz="2000" dirty="0"/>
              <a:t> Degrees[neighbor] equals k-1</a:t>
            </a:r>
          </a:p>
          <a:p>
            <a:pPr marL="0" indent="0">
              <a:buNone/>
            </a:pPr>
            <a:r>
              <a:rPr lang="en-US" sz="1800" dirty="0"/>
              <a:t>			Remove neighbor from </a:t>
            </a:r>
            <a:r>
              <a:rPr lang="en-US" sz="1800" b="1" dirty="0"/>
              <a:t>Nodes</a:t>
            </a:r>
            <a:r>
              <a:rPr lang="en-US" sz="1800" dirty="0"/>
              <a:t> array and append it to Queue and Periphery Array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ENDFOR</a:t>
            </a:r>
          </a:p>
          <a:p>
            <a:pPr marL="0" indent="0">
              <a:buNone/>
            </a:pPr>
            <a:r>
              <a:rPr lang="en-US" sz="2000" dirty="0"/>
              <a:t>	Degrees[current node] is equal -1 to mark it as inactive node (so that it’s never equals k-1)</a:t>
            </a:r>
          </a:p>
          <a:p>
            <a:pPr marL="0" indent="0">
              <a:buNone/>
            </a:pPr>
            <a:r>
              <a:rPr lang="en-US" sz="2000" b="1" dirty="0"/>
              <a:t>ENDWHILE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B83B6-C407-F68C-DEE0-3A0503C4FAD5}"/>
              </a:ext>
            </a:extLst>
          </p:cNvPr>
          <p:cNvSpPr txBox="1"/>
          <p:nvPr/>
        </p:nvSpPr>
        <p:spPr>
          <a:xfrm>
            <a:off x="2281236" y="910064"/>
            <a:ext cx="762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Removing Nodes iteratively to ensure k-validity in core-core nodes relation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F7EC-5818-8F93-56F4-272AA58840B6}"/>
              </a:ext>
            </a:extLst>
          </p:cNvPr>
          <p:cNvSpPr txBox="1"/>
          <p:nvPr/>
        </p:nvSpPr>
        <p:spPr>
          <a:xfrm>
            <a:off x="8624886" y="2189460"/>
            <a:ext cx="356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O(Q + E)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Q = number of nodes in the Queue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98722-01D4-C1BA-B615-884F4780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5195">
            <a:off x="8519549" y="947488"/>
            <a:ext cx="3694586" cy="35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7C7E9-37E9-82E9-E0BF-3E468C8E4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743F-58A3-0BA6-5B15-CBFB8FC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397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C4AF-3EC1-1111-53B5-4F01F904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9" y="1771243"/>
            <a:ext cx="11653838" cy="10255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Initialize</a:t>
            </a:r>
            <a:r>
              <a:rPr lang="en-US" sz="2000" b="1" dirty="0"/>
              <a:t> Visited Array</a:t>
            </a:r>
          </a:p>
          <a:p>
            <a:pPr marL="0" indent="0">
              <a:buNone/>
            </a:pPr>
            <a:r>
              <a:rPr lang="en-US" sz="2000" b="1" dirty="0"/>
              <a:t>FOR </a:t>
            </a:r>
            <a:r>
              <a:rPr lang="en-US" sz="2000" dirty="0"/>
              <a:t>each node in Nodes array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IF</a:t>
            </a:r>
            <a:r>
              <a:rPr lang="en-US" sz="2000" dirty="0"/>
              <a:t> node not in Visited Array</a:t>
            </a:r>
          </a:p>
          <a:p>
            <a:pPr marL="0" indent="0">
              <a:buNone/>
            </a:pPr>
            <a:r>
              <a:rPr lang="en-US" sz="2000" dirty="0"/>
              <a:t>		Create a </a:t>
            </a:r>
            <a:r>
              <a:rPr lang="en-US" sz="2000" b="1" dirty="0"/>
              <a:t>Stack</a:t>
            </a:r>
            <a:r>
              <a:rPr lang="en-US" sz="2000" dirty="0"/>
              <a:t> and append current node, also create empty </a:t>
            </a:r>
            <a:r>
              <a:rPr lang="en-US" sz="2000" b="1" dirty="0"/>
              <a:t>Cluster Array 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WHILE</a:t>
            </a:r>
            <a:r>
              <a:rPr lang="en-US" sz="2000" dirty="0"/>
              <a:t> Stack is not empty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b="1" dirty="0"/>
              <a:t>Current node </a:t>
            </a:r>
            <a:r>
              <a:rPr lang="en-US" sz="2000" dirty="0"/>
              <a:t>equals Popped first element from Stack</a:t>
            </a:r>
          </a:p>
          <a:p>
            <a:pPr marL="0" indent="0">
              <a:buNone/>
            </a:pPr>
            <a:r>
              <a:rPr lang="en-US" sz="2000" dirty="0"/>
              <a:t>			IF current node not in Visited Array</a:t>
            </a:r>
          </a:p>
          <a:p>
            <a:pPr marL="0" indent="0">
              <a:buNone/>
            </a:pPr>
            <a:r>
              <a:rPr lang="en-US" sz="2000" dirty="0"/>
              <a:t>				Add current node to Visited Array </a:t>
            </a:r>
          </a:p>
          <a:p>
            <a:pPr marL="0" indent="0">
              <a:buNone/>
            </a:pPr>
            <a:r>
              <a:rPr lang="en-US" sz="2000" dirty="0"/>
              <a:t>				Append current node to Cluster Array</a:t>
            </a:r>
          </a:p>
          <a:p>
            <a:pPr marL="0" indent="0">
              <a:buNone/>
            </a:pPr>
            <a:r>
              <a:rPr lang="en-US" sz="2000" dirty="0"/>
              <a:t>				</a:t>
            </a:r>
            <a:r>
              <a:rPr lang="en-US" sz="2000" b="1" dirty="0"/>
              <a:t>[…]</a:t>
            </a: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/>
              <a:t>					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03778-4D5F-4BB5-6FC8-1942717C2011}"/>
              </a:ext>
            </a:extLst>
          </p:cNvPr>
          <p:cNvSpPr txBox="1"/>
          <p:nvPr/>
        </p:nvSpPr>
        <p:spPr>
          <a:xfrm>
            <a:off x="2281235" y="770364"/>
            <a:ext cx="762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Forming multiple clusters k and m valid clusters - Performing BFS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04E3C-E5F1-35D6-F8ED-8AB4E41370F5}"/>
              </a:ext>
            </a:extLst>
          </p:cNvPr>
          <p:cNvSpPr txBox="1"/>
          <p:nvPr/>
        </p:nvSpPr>
        <p:spPr>
          <a:xfrm>
            <a:off x="9777409" y="1925131"/>
            <a:ext cx="179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O(N + 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0A004-101B-F47E-BBA0-74421FF6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5195">
            <a:off x="9214236" y="1050843"/>
            <a:ext cx="2592664" cy="24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2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03B6-1933-63B2-EF8C-B6EEA7259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2D71-4845-D8D9-52C1-BF2BBE85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4BD85-754A-31D5-487E-9572211C2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74700" y="2291319"/>
                <a:ext cx="13296900" cy="6792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b="1" dirty="0"/>
                  <a:t>[…]</a:t>
                </a:r>
                <a:r>
                  <a:rPr lang="en-US" sz="2000" dirty="0"/>
                  <a:t>	</a:t>
                </a:r>
                <a:r>
                  <a:rPr lang="en-US" sz="2000" b="1" dirty="0"/>
                  <a:t>FOR</a:t>
                </a:r>
                <a:r>
                  <a:rPr lang="en-US" sz="2000" dirty="0"/>
                  <a:t> neighbor in </a:t>
                </a:r>
                <a:r>
                  <a:rPr lang="en-US" sz="2000" b="1" dirty="0"/>
                  <a:t>Adjacency List</a:t>
                </a:r>
                <a:r>
                  <a:rPr lang="en-US" sz="2000" dirty="0"/>
                  <a:t>[current node]</a:t>
                </a:r>
              </a:p>
              <a:p>
                <a:pPr marL="0" indent="0">
                  <a:buNone/>
                </a:pPr>
                <a:r>
                  <a:rPr lang="en-US" sz="2000" dirty="0"/>
                  <a:t>			</a:t>
                </a:r>
                <a:r>
                  <a:rPr lang="en-US" sz="2000" b="1" dirty="0"/>
                  <a:t>IF</a:t>
                </a:r>
                <a:r>
                  <a:rPr lang="en-US" sz="2000" dirty="0"/>
                  <a:t> neighbor not in Visited Array and neighbor not in Periphery Array</a:t>
                </a:r>
              </a:p>
              <a:p>
                <a:pPr marL="0" indent="0">
                  <a:buNone/>
                </a:pPr>
                <a:r>
                  <a:rPr lang="en-US" sz="2000" dirty="0"/>
                  <a:t>				Append neighbor to Stack</a:t>
                </a:r>
              </a:p>
              <a:p>
                <a:pPr marL="0" indent="0">
                  <a:buNone/>
                </a:pPr>
                <a:r>
                  <a:rPr lang="en-US" sz="2000" dirty="0"/>
                  <a:t>			</a:t>
                </a:r>
                <a:r>
                  <a:rPr lang="en-US" sz="2000" b="1" dirty="0"/>
                  <a:t>ENDIF</a:t>
                </a: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:r>
                  <a:rPr lang="en-US" sz="2000" b="1" dirty="0"/>
                  <a:t>ENDFOR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b="1" dirty="0"/>
                  <a:t>ENDWHILE</a:t>
                </a: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b="1" dirty="0"/>
                  <a:t>IF</a:t>
                </a:r>
                <a:r>
                  <a:rPr lang="en-US" sz="2000" dirty="0"/>
                  <a:t> Cluster Array is not empty and has a positive modularity using formula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𝐶𝑙𝑢𝑠𝑡𝑒𝑟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Append Cluster Array to Bin B under “core” key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b="1" dirty="0"/>
                  <a:t>ENDIF</a:t>
                </a:r>
                <a:r>
                  <a:rPr lang="en-US" sz="2000" dirty="0"/>
                  <a:t>									</a:t>
                </a:r>
              </a:p>
              <a:p>
                <a:pPr marL="0" indent="0">
                  <a:buNone/>
                </a:pPr>
                <a:r>
                  <a:rPr lang="en-US" sz="2000" dirty="0"/>
                  <a:t>			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4BD85-754A-31D5-487E-9572211C2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74700" y="2291319"/>
                <a:ext cx="13296900" cy="6792913"/>
              </a:xfrm>
              <a:blipFill>
                <a:blip r:embed="rId2"/>
                <a:stretch>
                  <a:fillRect t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CB1EDB-F45F-F517-C4AC-0AAF62D4A5F4}"/>
              </a:ext>
            </a:extLst>
          </p:cNvPr>
          <p:cNvSpPr txBox="1"/>
          <p:nvPr/>
        </p:nvSpPr>
        <p:spPr>
          <a:xfrm>
            <a:off x="3231680" y="965756"/>
            <a:ext cx="572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Creating clusters to ensure m-validity (Finishing stage of IKC)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0CE3C-1926-D50C-41C6-00AC93A76AB4}"/>
              </a:ext>
            </a:extLst>
          </p:cNvPr>
          <p:cNvSpPr txBox="1"/>
          <p:nvPr/>
        </p:nvSpPr>
        <p:spPr>
          <a:xfrm>
            <a:off x="9693587" y="3790950"/>
            <a:ext cx="199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O(N + 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34351-2CC2-9341-8433-18834EFD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37106">
            <a:off x="9217498" y="2982377"/>
            <a:ext cx="2401961" cy="2306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2CF36-7B0B-13C4-38E0-DEBF2ECA392B}"/>
              </a:ext>
            </a:extLst>
          </p:cNvPr>
          <p:cNvSpPr txBox="1"/>
          <p:nvPr/>
        </p:nvSpPr>
        <p:spPr>
          <a:xfrm>
            <a:off x="7473453" y="6334780"/>
            <a:ext cx="482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Overall IKC Time Complexity: </a:t>
            </a:r>
            <a:r>
              <a:rPr lang="en-US" sz="2800" i="1" dirty="0">
                <a:solidFill>
                  <a:schemeClr val="bg1"/>
                </a:solidFill>
              </a:rPr>
              <a:t>O(N + 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628FE4-3FB0-D875-8C76-EE0AA0DFFA5C}"/>
                  </a:ext>
                </a:extLst>
              </p14:cNvPr>
              <p14:cNvContentPartPr/>
              <p14:nvPr/>
            </p14:nvContentPartPr>
            <p14:xfrm>
              <a:off x="7239120" y="6325380"/>
              <a:ext cx="4962240" cy="53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628FE4-3FB0-D875-8C76-EE0AA0DFFA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3000" y="6319260"/>
                <a:ext cx="497448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35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5E1A0-610A-9A33-9F1F-C55994E3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92EC-8EB2-02C3-8CF1-57650BE3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1E48A-B40E-5833-03FF-F9AA7CA7C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49531"/>
                <a:ext cx="12357099" cy="6792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		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FOR</a:t>
                </a:r>
                <a:r>
                  <a:rPr lang="en-US" sz="2000" dirty="0"/>
                  <a:t> each cluster in “core” from </a:t>
                </a:r>
                <a:r>
                  <a:rPr lang="en-US" sz="2000" b="1" dirty="0"/>
                  <a:t>Bin B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	</a:t>
                </a:r>
                <a:r>
                  <a:rPr lang="en-US" sz="2000" dirty="0"/>
                  <a:t>Temporary 2 “</a:t>
                </a:r>
                <a:r>
                  <a:rPr lang="en-US" sz="2000" b="1" dirty="0"/>
                  <a:t>Subcluster</a:t>
                </a:r>
                <a:r>
                  <a:rPr lang="en-US" sz="2000" dirty="0"/>
                  <a:t>” arrays with possible nodes from cluster (Min Cut to spilt main cluster)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b="1" dirty="0"/>
                  <a:t>FOR</a:t>
                </a:r>
                <a:r>
                  <a:rPr lang="en-US" sz="2000" dirty="0"/>
                  <a:t> each </a:t>
                </a:r>
                <a:r>
                  <a:rPr lang="en-US" sz="2000" b="1" dirty="0"/>
                  <a:t>Subcluster</a:t>
                </a:r>
              </a:p>
              <a:p>
                <a:pPr marL="0" indent="0">
                  <a:buNone/>
                </a:pPr>
                <a:r>
                  <a:rPr lang="en-US" sz="2000" dirty="0"/>
                  <a:t>		Append </a:t>
                </a:r>
                <a:r>
                  <a:rPr lang="en-US" sz="2000" b="1" dirty="0"/>
                  <a:t>Subcluster</a:t>
                </a:r>
                <a:r>
                  <a:rPr lang="en-US" sz="2000" dirty="0"/>
                  <a:t> array to </a:t>
                </a:r>
                <a:r>
                  <a:rPr lang="en-US" sz="2000" b="1" dirty="0"/>
                  <a:t>Bin B </a:t>
                </a:r>
                <a:r>
                  <a:rPr lang="en-US" sz="2000" dirty="0"/>
                  <a:t>under “core” key</a:t>
                </a:r>
              </a:p>
              <a:p>
                <a:pPr marL="0" indent="0">
                  <a:buNone/>
                </a:pPr>
                <a:r>
                  <a:rPr lang="en-US" sz="2000" dirty="0"/>
                  <a:t>	 	</a:t>
                </a:r>
                <a:r>
                  <a:rPr lang="en-US" sz="2000" b="1" dirty="0"/>
                  <a:t>(</a:t>
                </a:r>
                <a:r>
                  <a:rPr lang="en-US" sz="2000" dirty="0"/>
                  <a:t>We can also check if </a:t>
                </a:r>
                <a:r>
                  <a:rPr lang="en-US" sz="2000" b="1" dirty="0"/>
                  <a:t>two Subclusters </a:t>
                </a:r>
                <a:r>
                  <a:rPr lang="en-US" sz="2000" dirty="0"/>
                  <a:t>have a positive modularity using formula 	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𝑚𝑜𝑑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𝑙𝑠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  <a:r>
                  <a:rPr lang="en-US" sz="2000" b="1" dirty="0"/>
                  <a:t> </a:t>
                </a:r>
                <a:r>
                  <a:rPr lang="en-US" sz="2000" dirty="0"/>
                  <a:t>however, the check is performed in </a:t>
                </a:r>
                <a:r>
                  <a:rPr lang="en-US" sz="2000" dirty="0" err="1"/>
                  <a:t>kmp</a:t>
                </a:r>
                <a:r>
                  <a:rPr lang="en-US" sz="2000" dirty="0"/>
                  <a:t> parsing Stage)</a:t>
                </a:r>
              </a:p>
              <a:p>
                <a:pPr marL="0" indent="0">
                  <a:buNone/>
                </a:pPr>
                <a:r>
                  <a:rPr lang="en-US" sz="2000" dirty="0"/>
                  <a:t>	Remove the </a:t>
                </a:r>
                <a:r>
                  <a:rPr lang="en-US" sz="2000" b="1" dirty="0"/>
                  <a:t>cluster</a:t>
                </a:r>
                <a:r>
                  <a:rPr lang="en-US" sz="2000" dirty="0"/>
                  <a:t> from Bin B under “core” key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	ENDFOR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ENDFOR</a:t>
                </a: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		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1E48A-B40E-5833-03FF-F9AA7CA7C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49531"/>
                <a:ext cx="12357099" cy="6792913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1CD9C9-BD71-140A-7419-5AD01F31E4B7}"/>
              </a:ext>
            </a:extLst>
          </p:cNvPr>
          <p:cNvSpPr txBox="1"/>
          <p:nvPr/>
        </p:nvSpPr>
        <p:spPr>
          <a:xfrm>
            <a:off x="2586005" y="1018534"/>
            <a:ext cx="718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Graclus</a:t>
            </a:r>
            <a:r>
              <a:rPr lang="en-US" sz="2400" b="1" dirty="0">
                <a:solidFill>
                  <a:schemeClr val="bg1"/>
                </a:solidFill>
              </a:rPr>
              <a:t> (split clusters into smaller subclusters)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41CF9-F6D6-4DA3-C4EC-7A8BE84A0090}"/>
              </a:ext>
            </a:extLst>
          </p:cNvPr>
          <p:cNvSpPr txBox="1"/>
          <p:nvPr/>
        </p:nvSpPr>
        <p:spPr>
          <a:xfrm>
            <a:off x="8525758" y="1665613"/>
            <a:ext cx="317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O(C x (N + E))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C = number of clusters in the 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77562C-B543-BCB7-DA9A-751363B3C46D}"/>
                  </a:ext>
                </a:extLst>
              </p14:cNvPr>
              <p14:cNvContentPartPr/>
              <p14:nvPr/>
            </p14:nvContentPartPr>
            <p14:xfrm>
              <a:off x="3171840" y="48479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77562C-B543-BCB7-DA9A-751363B3C4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5720" y="484182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B2019FC-73AA-760B-1B95-AA96507D8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8219">
            <a:off x="8232816" y="1215327"/>
            <a:ext cx="3555104" cy="19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0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CD5D6-3239-8052-D311-CD797213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CF8B-2AE5-F16A-C4BE-059472AB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7B61-47B4-1B9F-D363-1CD83FF7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77" y="1714500"/>
            <a:ext cx="11653838" cy="6792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FOR</a:t>
            </a:r>
            <a:r>
              <a:rPr lang="en-US" sz="2000" dirty="0"/>
              <a:t> each cluster in “core” from Bin B</a:t>
            </a:r>
          </a:p>
          <a:p>
            <a:pPr marL="0" indent="0">
              <a:buNone/>
            </a:pPr>
            <a:r>
              <a:rPr lang="en-US" sz="2000" dirty="0"/>
              <a:t>	Temporary dictionary </a:t>
            </a:r>
            <a:r>
              <a:rPr lang="en-US" sz="2000" b="1" dirty="0"/>
              <a:t>Per</a:t>
            </a:r>
            <a:r>
              <a:rPr lang="en-US" sz="2000" dirty="0"/>
              <a:t> with keys equal to nodes and values equal to p-connections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 equals to 0 to length of SRC Array minus 1</a:t>
            </a:r>
          </a:p>
          <a:p>
            <a:pPr marL="0" indent="0">
              <a:buNone/>
            </a:pPr>
            <a:r>
              <a:rPr lang="en-US" sz="2000" dirty="0"/>
              <a:t>		IF SRC[</a:t>
            </a:r>
            <a:r>
              <a:rPr lang="en-US" sz="2000" dirty="0" err="1"/>
              <a:t>i</a:t>
            </a:r>
            <a:r>
              <a:rPr lang="en-US" sz="2000" dirty="0"/>
              <a:t>] in Periphery Array and DST[</a:t>
            </a:r>
            <a:r>
              <a:rPr lang="en-US" sz="2000" dirty="0" err="1"/>
              <a:t>i</a:t>
            </a:r>
            <a:r>
              <a:rPr lang="en-US" sz="2000" dirty="0"/>
              <a:t>] in cluster THEN</a:t>
            </a:r>
          </a:p>
          <a:p>
            <a:pPr marL="0" indent="0">
              <a:buNone/>
            </a:pPr>
            <a:r>
              <a:rPr lang="en-US" sz="2000" dirty="0"/>
              <a:t>			Per[SRC[</a:t>
            </a:r>
            <a:r>
              <a:rPr lang="en-US" sz="2000" dirty="0" err="1"/>
              <a:t>i</a:t>
            </a:r>
            <a:r>
              <a:rPr lang="en-US" sz="2000" dirty="0"/>
              <a:t>]] is increased by 1</a:t>
            </a:r>
          </a:p>
          <a:p>
            <a:pPr marL="0" indent="0">
              <a:buNone/>
            </a:pPr>
            <a:r>
              <a:rPr lang="en-US" sz="2000" dirty="0"/>
              <a:t>		IF DST[</a:t>
            </a:r>
            <a:r>
              <a:rPr lang="en-US" sz="2000" dirty="0" err="1"/>
              <a:t>i</a:t>
            </a:r>
            <a:r>
              <a:rPr lang="en-US" sz="2000" dirty="0"/>
              <a:t>] in Periphery Array and SRC[</a:t>
            </a:r>
            <a:r>
              <a:rPr lang="en-US" sz="2000" dirty="0" err="1"/>
              <a:t>i</a:t>
            </a:r>
            <a:r>
              <a:rPr lang="en-US" sz="2000" dirty="0"/>
              <a:t>] in cluster THEN</a:t>
            </a:r>
          </a:p>
          <a:p>
            <a:pPr marL="0" indent="0">
              <a:buNone/>
            </a:pPr>
            <a:r>
              <a:rPr lang="en-US" sz="2000" dirty="0"/>
              <a:t>			Per[DST[</a:t>
            </a:r>
            <a:r>
              <a:rPr lang="en-US" sz="2000" dirty="0" err="1"/>
              <a:t>i</a:t>
            </a:r>
            <a:r>
              <a:rPr lang="en-US" sz="2000" dirty="0"/>
              <a:t>]] is increased by 1</a:t>
            </a:r>
          </a:p>
          <a:p>
            <a:pPr marL="0" indent="0">
              <a:buNone/>
            </a:pPr>
            <a:r>
              <a:rPr lang="en-US" sz="2000" dirty="0"/>
              <a:t>	Initialize Array called “</a:t>
            </a:r>
            <a:r>
              <a:rPr lang="en-US" sz="2000" b="1" dirty="0"/>
              <a:t>Temporary</a:t>
            </a:r>
            <a:r>
              <a:rPr lang="en-US" sz="2000" dirty="0"/>
              <a:t>”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FOR</a:t>
            </a:r>
            <a:r>
              <a:rPr lang="en-US" sz="2000" dirty="0"/>
              <a:t> each key=node in </a:t>
            </a:r>
            <a:r>
              <a:rPr lang="en-US" sz="2000" b="1" dirty="0"/>
              <a:t>Per</a:t>
            </a:r>
            <a:r>
              <a:rPr lang="en-US" sz="2000" dirty="0"/>
              <a:t> dictionary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IF</a:t>
            </a:r>
            <a:r>
              <a:rPr lang="en-US" sz="2000" dirty="0"/>
              <a:t> value of a node is equal or greater than p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dirty="0"/>
              <a:t>			Append key (node) to array “</a:t>
            </a:r>
            <a:r>
              <a:rPr lang="en-US" sz="2000" b="1" dirty="0"/>
              <a:t>Temporary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r>
              <a:rPr lang="en-US" sz="2000" dirty="0"/>
              <a:t>	Append “</a:t>
            </a:r>
            <a:r>
              <a:rPr lang="en-US" sz="2000" b="1" dirty="0"/>
              <a:t>Temporary</a:t>
            </a:r>
            <a:r>
              <a:rPr lang="en-US" sz="2000" dirty="0"/>
              <a:t>” array to </a:t>
            </a:r>
            <a:r>
              <a:rPr lang="en-US" sz="2000" b="1" dirty="0"/>
              <a:t>Bin B </a:t>
            </a:r>
            <a:r>
              <a:rPr lang="en-US" sz="2000" dirty="0"/>
              <a:t>under “</a:t>
            </a:r>
            <a:r>
              <a:rPr lang="en-US" sz="2000" b="1" dirty="0"/>
              <a:t>Periphery</a:t>
            </a:r>
            <a:r>
              <a:rPr lang="en-US" sz="2000" dirty="0"/>
              <a:t>” key</a:t>
            </a:r>
          </a:p>
          <a:p>
            <a:pPr marL="0" indent="0">
              <a:buNone/>
            </a:pPr>
            <a:r>
              <a:rPr lang="en-US" sz="2000" b="1" dirty="0"/>
              <a:t>ENDFOR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70D90-8700-0BB9-F2B6-5F54DD864C8A}"/>
              </a:ext>
            </a:extLst>
          </p:cNvPr>
          <p:cNvSpPr txBox="1"/>
          <p:nvPr/>
        </p:nvSpPr>
        <p:spPr>
          <a:xfrm>
            <a:off x="4922803" y="967730"/>
            <a:ext cx="234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Augmentation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FA69A-DC15-9EEF-52A6-6B000230B84B}"/>
              </a:ext>
            </a:extLst>
          </p:cNvPr>
          <p:cNvSpPr txBox="1"/>
          <p:nvPr/>
        </p:nvSpPr>
        <p:spPr>
          <a:xfrm>
            <a:off x="9341722" y="4849346"/>
            <a:ext cx="256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O(C x (E + N))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92F5B-8A2F-44E7-F5F2-70F725EB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7756">
            <a:off x="8728330" y="3649762"/>
            <a:ext cx="3302890" cy="31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CBC1-2F6B-39CB-0137-412BDAE2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760"/>
            <a:ext cx="10734675" cy="1448753"/>
          </a:xfrm>
        </p:spPr>
        <p:txBody>
          <a:bodyPr>
            <a:normAutofit/>
          </a:bodyPr>
          <a:lstStyle/>
          <a:p>
            <a:r>
              <a:rPr lang="en-US" dirty="0"/>
              <a:t>Graph specification – center-periphery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7DAD-8C48-5902-F9B5-F45B9464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77" y="1949450"/>
            <a:ext cx="11093246" cy="4908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Graphs tend to have:</a:t>
            </a:r>
          </a:p>
          <a:p>
            <a:r>
              <a:rPr lang="en-US" sz="2400" dirty="0"/>
              <a:t>Many strongly connected smaller communities (at higher granularity)</a:t>
            </a:r>
          </a:p>
          <a:p>
            <a:r>
              <a:rPr lang="en-US" sz="2400" dirty="0"/>
              <a:t>Fewer strongly connected larger communities (at lower granularity)</a:t>
            </a:r>
          </a:p>
          <a:p>
            <a:pPr marL="0" indent="0">
              <a:buNone/>
            </a:pPr>
            <a:r>
              <a:rPr lang="en-US" dirty="0"/>
              <a:t>These communities contain:</a:t>
            </a:r>
          </a:p>
          <a:p>
            <a:r>
              <a:rPr lang="en-US" sz="2400" dirty="0"/>
              <a:t>Core - very strongly (densely) connected components – each vertex has a high degree (k connected vertices) </a:t>
            </a:r>
          </a:p>
          <a:p>
            <a:r>
              <a:rPr lang="en-US" sz="2400" dirty="0"/>
              <a:t>Periphery - Additional vertices surrounding the core which are less strongly connected (p connected vertices while p &lt; k)</a:t>
            </a:r>
          </a:p>
          <a:p>
            <a:r>
              <a:rPr lang="en-US" sz="2400" dirty="0"/>
              <a:t>Markers – Vertices that are the most important (most valuable) for the graph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5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DE7BA-1E9B-81A2-EB2D-28280762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5553-26C2-E1A1-E20F-88D19D7A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Pseudocode of IKC (with four-stage clustering)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F6DA-7083-0AB3-D921-C18D55BC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1" y="1918861"/>
            <a:ext cx="11653838" cy="6728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Assuring that each Cluster is </a:t>
            </a:r>
            <a:r>
              <a:rPr lang="en-US" sz="2400" b="1" dirty="0" err="1"/>
              <a:t>kmp</a:t>
            </a:r>
            <a:r>
              <a:rPr lang="en-US" sz="2400" b="1" dirty="0"/>
              <a:t>-valid </a:t>
            </a:r>
          </a:p>
          <a:p>
            <a:pPr marL="0" indent="0">
              <a:buNone/>
            </a:pPr>
            <a:r>
              <a:rPr lang="en-US" sz="2000" dirty="0"/>
              <a:t>a. For each node in cluster in Bin B under “core” key along with the nodes from “periphery” key assigned to the same index as cluster:    </a:t>
            </a:r>
          </a:p>
          <a:p>
            <a:pPr marL="0" indent="0">
              <a:buNone/>
            </a:pPr>
            <a:r>
              <a:rPr lang="en-US" sz="2000" dirty="0"/>
              <a:t>	1. Re-label nodes using the k-core labeling algorithm (can be from previous slides)</a:t>
            </a:r>
          </a:p>
          <a:p>
            <a:pPr marL="0" indent="0">
              <a:buNone/>
            </a:pPr>
            <a:r>
              <a:rPr lang="en-US" sz="2000" dirty="0"/>
              <a:t>	2. Identify core nodes (those with degree ≥ k) and non-core nodes (those with degree &lt; k)       </a:t>
            </a:r>
          </a:p>
          <a:p>
            <a:pPr marL="0" indent="0">
              <a:buNone/>
            </a:pPr>
            <a:r>
              <a:rPr lang="en-US" sz="2000" dirty="0"/>
              <a:t>	3. Ensure that all core node subclusters have positive modularity        </a:t>
            </a:r>
          </a:p>
          <a:p>
            <a:pPr marL="0" indent="0">
              <a:buNone/>
            </a:pPr>
            <a:r>
              <a:rPr lang="en-US" sz="2000" dirty="0"/>
              <a:t>	4. Ensure all periphery nodes have at least p connections to core nodes   </a:t>
            </a:r>
          </a:p>
          <a:p>
            <a:pPr marL="0" indent="0">
              <a:buNone/>
            </a:pPr>
            <a:r>
              <a:rPr lang="en-US" sz="2000" dirty="0"/>
              <a:t>	5. If the cluster is not </a:t>
            </a:r>
            <a:r>
              <a:rPr lang="en-US" sz="2000" dirty="0" err="1"/>
              <a:t>kmp</a:t>
            </a:r>
            <a:r>
              <a:rPr lang="en-US" sz="2000" dirty="0"/>
              <a:t>-valid, discard or modify it </a:t>
            </a:r>
          </a:p>
          <a:p>
            <a:pPr marL="0" indent="0">
              <a:buNone/>
            </a:pPr>
            <a:r>
              <a:rPr lang="en-US" sz="2000" dirty="0"/>
              <a:t>	b. Store the final </a:t>
            </a:r>
            <a:r>
              <a:rPr lang="en-US" sz="2000" dirty="0" err="1"/>
              <a:t>kmp</a:t>
            </a:r>
            <a:r>
              <a:rPr lang="en-US" sz="2000" dirty="0"/>
              <a:t>-valid clusters in a set </a:t>
            </a:r>
            <a:r>
              <a:rPr lang="en-US" sz="2000" dirty="0" err="1"/>
              <a:t>C_final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c. (OPTIONAL) Run MDS (Multidimensional Scaling) to see which clusters are the most important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14E23-C428-BCF6-5FEE-9660587F4723}"/>
              </a:ext>
            </a:extLst>
          </p:cNvPr>
          <p:cNvSpPr txBox="1"/>
          <p:nvPr/>
        </p:nvSpPr>
        <p:spPr>
          <a:xfrm>
            <a:off x="3208303" y="910064"/>
            <a:ext cx="643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Kmp</a:t>
            </a:r>
            <a:r>
              <a:rPr lang="en-US" sz="2400" b="1" dirty="0">
                <a:solidFill>
                  <a:schemeClr val="bg1"/>
                </a:solidFill>
              </a:rPr>
              <a:t>-parsing – Optional but mandatory when using </a:t>
            </a:r>
            <a:r>
              <a:rPr lang="en-US" sz="2400" b="1" dirty="0" err="1">
                <a:solidFill>
                  <a:schemeClr val="bg1"/>
                </a:solidFill>
              </a:rPr>
              <a:t>Graclus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13941-C207-776C-2B8A-3FDF949D96FF}"/>
              </a:ext>
            </a:extLst>
          </p:cNvPr>
          <p:cNvSpPr txBox="1"/>
          <p:nvPr/>
        </p:nvSpPr>
        <p:spPr>
          <a:xfrm>
            <a:off x="9348885" y="1084323"/>
            <a:ext cx="2827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O(C x (E + N)) </a:t>
            </a:r>
            <a:r>
              <a:rPr lang="en-US" i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O(N^3)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</a:rPr>
              <a:t>(if run with MDS)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72DEE-23FE-5335-47E4-A02C44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5272">
            <a:off x="8671063" y="568215"/>
            <a:ext cx="3908783" cy="22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BCFF-9C92-3085-07FB-3ED36931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50005"/>
            <a:ext cx="4305300" cy="1325563"/>
          </a:xfrm>
        </p:spPr>
        <p:txBody>
          <a:bodyPr/>
          <a:lstStyle/>
          <a:p>
            <a:r>
              <a:rPr lang="en-US" dirty="0"/>
              <a:t>Big-O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A392-6A3E-CB66-64D8-E56378B3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43" y="1882775"/>
            <a:ext cx="11110913" cy="36607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IKC</a:t>
            </a:r>
            <a:r>
              <a:rPr lang="en-US" sz="2800" dirty="0">
                <a:solidFill>
                  <a:schemeClr val="bg1"/>
                </a:solidFill>
              </a:rPr>
              <a:t>: O(</a:t>
            </a:r>
            <a:r>
              <a:rPr lang="en-US" dirty="0"/>
              <a:t>N</a:t>
            </a:r>
            <a:r>
              <a:rPr lang="en-US" sz="2800" dirty="0">
                <a:solidFill>
                  <a:schemeClr val="bg1"/>
                </a:solidFill>
              </a:rPr>
              <a:t> + E)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Graclus</a:t>
            </a:r>
            <a:r>
              <a:rPr lang="en-US" dirty="0"/>
              <a:t>: O(N + E) for each cluster – O(C(N + E)) in total</a:t>
            </a:r>
          </a:p>
          <a:p>
            <a:pPr marL="514350" indent="-514350">
              <a:buAutoNum type="arabicPeriod"/>
            </a:pPr>
            <a:r>
              <a:rPr lang="en-US" b="1" dirty="0"/>
              <a:t>Augmentation</a:t>
            </a:r>
            <a:r>
              <a:rPr lang="en-US" dirty="0"/>
              <a:t>: O(N + E) for each cluster - O(C(N + E)) in total</a:t>
            </a:r>
          </a:p>
          <a:p>
            <a:pPr marL="514350" indent="-514350">
              <a:buAutoNum type="arabicPeriod"/>
            </a:pPr>
            <a:r>
              <a:rPr lang="en-US" b="1" dirty="0" err="1"/>
              <a:t>Kmp</a:t>
            </a:r>
            <a:r>
              <a:rPr lang="en-US" b="1" dirty="0"/>
              <a:t>-Parsing</a:t>
            </a:r>
            <a:r>
              <a:rPr lang="en-US" dirty="0"/>
              <a:t>: O(N + E) for each cluster - O(C(N + E)) in total</a:t>
            </a:r>
          </a:p>
          <a:p>
            <a:pPr marL="0" indent="0">
              <a:buNone/>
            </a:pPr>
            <a:r>
              <a:rPr lang="en-US" dirty="0"/>
              <a:t>or O(N^3) if MDS included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1D596-19B0-3416-98AD-79E1A718B2A5}"/>
              </a:ext>
            </a:extLst>
          </p:cNvPr>
          <p:cNvSpPr txBox="1"/>
          <p:nvPr/>
        </p:nvSpPr>
        <p:spPr>
          <a:xfrm>
            <a:off x="3717880" y="5429250"/>
            <a:ext cx="475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N – Number of Nodes/Vertices in the Graph</a:t>
            </a:r>
          </a:p>
          <a:p>
            <a:r>
              <a:rPr lang="en-US" u="sng" dirty="0">
                <a:solidFill>
                  <a:schemeClr val="bg1"/>
                </a:solidFill>
              </a:rPr>
              <a:t>E – Number of Edges in the graph</a:t>
            </a:r>
          </a:p>
          <a:p>
            <a:r>
              <a:rPr lang="en-US" u="sng" dirty="0">
                <a:solidFill>
                  <a:schemeClr val="bg1"/>
                </a:solidFill>
              </a:rPr>
              <a:t>C – Number of Clusters in the Graph</a:t>
            </a:r>
          </a:p>
        </p:txBody>
      </p:sp>
    </p:spTree>
    <p:extLst>
      <p:ext uri="{BB962C8B-B14F-4D97-AF65-F5344CB8AC3E}">
        <p14:creationId xmlns:p14="http://schemas.microsoft.com/office/powerpoint/2010/main" val="421580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81E8-D4F1-8D5A-F034-E3303A21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365760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AA49-FE62-752E-0935-86D619EB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51" y="1662731"/>
            <a:ext cx="11535697" cy="51952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In what different ways can we detect communities containing center-periphery structure from the citation network depending on what we want to learn about a graph?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2000" i="1" dirty="0"/>
              <a:t>Algorithm can return:</a:t>
            </a:r>
          </a:p>
          <a:p>
            <a:pPr algn="ctr"/>
            <a:r>
              <a:rPr lang="en-US" sz="2000" i="1" dirty="0"/>
              <a:t>Large or small more refined clusters </a:t>
            </a:r>
          </a:p>
          <a:p>
            <a:pPr algn="ctr"/>
            <a:r>
              <a:rPr lang="en-US" sz="2000" i="1" dirty="0"/>
              <a:t>Many or less peripheral vertices belonging to clusters</a:t>
            </a:r>
          </a:p>
          <a:p>
            <a:pPr algn="ctr"/>
            <a:r>
              <a:rPr lang="en-US" sz="2000" i="1" dirty="0"/>
              <a:t>Clusters only with the most relevant vertices</a:t>
            </a:r>
          </a:p>
          <a:p>
            <a:pPr algn="ctr"/>
            <a:r>
              <a:rPr lang="en-US" sz="2000" i="1" dirty="0"/>
              <a:t>Higher or smaller node coverage (the number of vertices and edges returned)</a:t>
            </a:r>
          </a:p>
          <a:p>
            <a:pPr marL="0" indent="0" algn="ctr">
              <a:buNone/>
            </a:pPr>
            <a:r>
              <a:rPr lang="en-US" sz="2000" i="1" dirty="0"/>
              <a:t> (By increasing k value or/and increasing modularity, node coverage is significantly smaller)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81A-6C73-BFAB-F65A-1C89FD51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50" y="451485"/>
            <a:ext cx="3390900" cy="1325563"/>
          </a:xfrm>
        </p:spPr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D30E-D5B7-A0F7-FF3A-E53D29C6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71" y="2244418"/>
            <a:ext cx="10975258" cy="461358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Citation network contain center-periphery communities.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r>
              <a:rPr lang="en-US" sz="2400" dirty="0"/>
              <a:t>Dense, strongly connected publications are central – most relevant – CORE</a:t>
            </a:r>
          </a:p>
          <a:p>
            <a:r>
              <a:rPr lang="en-US" sz="2400" dirty="0"/>
              <a:t>Loosely connected publication are less important, fringe - PERIPHERY</a:t>
            </a:r>
          </a:p>
        </p:txBody>
      </p:sp>
    </p:spTree>
    <p:extLst>
      <p:ext uri="{BB962C8B-B14F-4D97-AF65-F5344CB8AC3E}">
        <p14:creationId xmlns:p14="http://schemas.microsoft.com/office/powerpoint/2010/main" val="325672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DE88-C282-252E-ECF1-256388F7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IKC algorithm for the citation network or 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3A75-1E6D-90AE-40DF-FB36F578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96477"/>
            <a:ext cx="113538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Ensuring that returned clusters are </a:t>
            </a:r>
            <a:r>
              <a:rPr lang="en-US" sz="3200" b="1" dirty="0" err="1"/>
              <a:t>kmp</a:t>
            </a:r>
            <a:r>
              <a:rPr lang="en-US" sz="3200" b="1" dirty="0"/>
              <a:t>-valid:</a:t>
            </a:r>
          </a:p>
          <a:p>
            <a:pPr indent="406400"/>
            <a:r>
              <a:rPr lang="en-US" dirty="0"/>
              <a:t>k-valid – each core node in cluster has at least k other core nodes</a:t>
            </a:r>
          </a:p>
          <a:p>
            <a:pPr indent="406400"/>
            <a:r>
              <a:rPr lang="en-US" dirty="0"/>
              <a:t>m-valid – formed clusters are communities – their modularity is positive </a:t>
            </a:r>
          </a:p>
          <a:p>
            <a:pPr indent="406400"/>
            <a:r>
              <a:rPr lang="en-US" dirty="0"/>
              <a:t>p-valid – each augmented peripheral node is connected to p or more core nodes</a:t>
            </a:r>
          </a:p>
        </p:txBody>
      </p:sp>
    </p:spTree>
    <p:extLst>
      <p:ext uri="{BB962C8B-B14F-4D97-AF65-F5344CB8AC3E}">
        <p14:creationId xmlns:p14="http://schemas.microsoft.com/office/powerpoint/2010/main" val="234663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2F42-BDC6-D58F-A670-2E1E1676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32" y="95250"/>
            <a:ext cx="5091918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IKC without </a:t>
            </a:r>
            <a:r>
              <a:rPr lang="en-US" dirty="0" err="1"/>
              <a:t>Graclus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D71947-65CA-98D5-E686-483C7DE4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481" y="6013450"/>
            <a:ext cx="2197894" cy="841375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Initial Graph</a:t>
            </a:r>
          </a:p>
        </p:txBody>
      </p:sp>
      <p:pic>
        <p:nvPicPr>
          <p:cNvPr id="16" name="Picture 15" descr="A black and white drawing of a constellation&#10;&#10;Description automatically generated">
            <a:extLst>
              <a:ext uri="{FF2B5EF4-FFF2-40B4-BE49-F238E27FC236}">
                <a16:creationId xmlns:a16="http://schemas.microsoft.com/office/drawing/2014/main" id="{752047AE-921E-BEFE-065A-C8A4828E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35" y="1215573"/>
            <a:ext cx="8041386" cy="47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1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CE695-CADE-9183-C96C-982780CA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5385-A3B1-E4C3-237E-E6CC790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32" y="95250"/>
            <a:ext cx="5091918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IKC without </a:t>
            </a:r>
            <a:r>
              <a:rPr lang="en-US" dirty="0" err="1"/>
              <a:t>Graclus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EEC4DD-486F-0BC7-93C0-1A24DE50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775" y="5921375"/>
            <a:ext cx="3779044" cy="8413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i="1" dirty="0"/>
              <a:t>After k-core clustering</a:t>
            </a:r>
          </a:p>
          <a:p>
            <a:pPr marL="0" indent="0" algn="ctr">
              <a:buNone/>
            </a:pPr>
            <a:r>
              <a:rPr lang="en-US" i="1" dirty="0"/>
              <a:t>K = 3</a:t>
            </a:r>
          </a:p>
        </p:txBody>
      </p:sp>
      <p:pic>
        <p:nvPicPr>
          <p:cNvPr id="4" name="Picture 3" descr="A black and red lines and dots&#10;&#10;Description automatically generated">
            <a:extLst>
              <a:ext uri="{FF2B5EF4-FFF2-40B4-BE49-F238E27FC236}">
                <a16:creationId xmlns:a16="http://schemas.microsoft.com/office/drawing/2014/main" id="{1274885D-C9CE-7234-C10D-FBC92AE07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3" y="1352550"/>
            <a:ext cx="4212706" cy="2465266"/>
          </a:xfrm>
          <a:prstGeom prst="rect">
            <a:avLst/>
          </a:prstGeom>
        </p:spPr>
      </p:pic>
      <p:pic>
        <p:nvPicPr>
          <p:cNvPr id="5" name="Picture 4" descr="A drawing of a bicycle&#10;&#10;Description automatically generated">
            <a:extLst>
              <a:ext uri="{FF2B5EF4-FFF2-40B4-BE49-F238E27FC236}">
                <a16:creationId xmlns:a16="http://schemas.microsoft.com/office/drawing/2014/main" id="{3CE19AA3-672C-2175-F316-74D4C687C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22" y="1840307"/>
            <a:ext cx="6524350" cy="3818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4421E1-FE88-494D-551B-4356B22AC98A}"/>
                  </a:ext>
                </a:extLst>
              </p14:cNvPr>
              <p14:cNvContentPartPr/>
              <p14:nvPr/>
            </p14:nvContentPartPr>
            <p14:xfrm>
              <a:off x="3234299" y="3985307"/>
              <a:ext cx="1429560" cy="129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4421E1-FE88-494D-551B-4356B22AC9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8179" y="3979187"/>
                <a:ext cx="1441800" cy="13100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black lines and dots with red circles&#10;&#10;Description automatically generated">
            <a:extLst>
              <a:ext uri="{FF2B5EF4-FFF2-40B4-BE49-F238E27FC236}">
                <a16:creationId xmlns:a16="http://schemas.microsoft.com/office/drawing/2014/main" id="{289EDD06-71C6-67E9-B35C-2B5E6610F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22" y="1840307"/>
            <a:ext cx="6524351" cy="38180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CBFCF6-E884-3B89-6144-C0BF3D43DA0E}"/>
                  </a:ext>
                </a:extLst>
              </p14:cNvPr>
              <p14:cNvContentPartPr/>
              <p14:nvPr/>
            </p14:nvContentPartPr>
            <p14:xfrm>
              <a:off x="799560" y="1554120"/>
              <a:ext cx="61560" cy="50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CBFCF6-E884-3B89-6144-C0BF3D43DA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440" y="1548000"/>
                <a:ext cx="738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56706D-EE39-73E6-4174-FDAEA89A5888}"/>
                  </a:ext>
                </a:extLst>
              </p14:cNvPr>
              <p14:cNvContentPartPr/>
              <p14:nvPr/>
            </p14:nvContentPartPr>
            <p14:xfrm>
              <a:off x="2361960" y="1661040"/>
              <a:ext cx="433800" cy="9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56706D-EE39-73E6-4174-FDAEA89A58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5840" y="1654920"/>
                <a:ext cx="4460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A5DA14-336B-8884-EE46-BF77ECB2877E}"/>
                  </a:ext>
                </a:extLst>
              </p14:cNvPr>
              <p14:cNvContentPartPr/>
              <p14:nvPr/>
            </p14:nvContentPartPr>
            <p14:xfrm>
              <a:off x="2417760" y="1531440"/>
              <a:ext cx="249480" cy="34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A5DA14-336B-8884-EE46-BF77ECB287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1640" y="1525320"/>
                <a:ext cx="26172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F0A1B4F-0FAE-A1D6-1E57-9DC8BF49059C}"/>
              </a:ext>
            </a:extLst>
          </p:cNvPr>
          <p:cNvGrpSpPr/>
          <p:nvPr/>
        </p:nvGrpSpPr>
        <p:grpSpPr>
          <a:xfrm>
            <a:off x="1394280" y="2682000"/>
            <a:ext cx="494640" cy="342000"/>
            <a:chOff x="1394280" y="2682000"/>
            <a:chExt cx="4946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2134DF-85C2-F7A8-4F36-25D6C7D26D30}"/>
                    </a:ext>
                  </a:extLst>
                </p14:cNvPr>
                <p14:cNvContentPartPr/>
                <p14:nvPr/>
              </p14:nvContentPartPr>
              <p14:xfrm>
                <a:off x="1494360" y="2682000"/>
                <a:ext cx="182160" cy="342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2134DF-85C2-F7A8-4F36-25D6C7D26D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88240" y="2675880"/>
                  <a:ext cx="194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D28146-A88F-2A78-ADF7-3C97EC875C0C}"/>
                    </a:ext>
                  </a:extLst>
                </p14:cNvPr>
                <p14:cNvContentPartPr/>
                <p14:nvPr/>
              </p14:nvContentPartPr>
              <p14:xfrm>
                <a:off x="1394280" y="2750760"/>
                <a:ext cx="494640" cy="176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D28146-A88F-2A78-ADF7-3C97EC875C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88160" y="2744640"/>
                  <a:ext cx="5068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0C98AD-C6A4-42F9-CD94-114E7B2B172C}"/>
                  </a:ext>
                </a:extLst>
              </p14:cNvPr>
              <p14:cNvContentPartPr/>
              <p14:nvPr/>
            </p14:nvContentPartPr>
            <p14:xfrm>
              <a:off x="5843880" y="2186640"/>
              <a:ext cx="115200" cy="753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0C98AD-C6A4-42F9-CD94-114E7B2B17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37760" y="2180520"/>
                <a:ext cx="12744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AF9E55-8394-2F13-FFFD-454254B8CFCF}"/>
                  </a:ext>
                </a:extLst>
              </p14:cNvPr>
              <p14:cNvContentPartPr/>
              <p14:nvPr/>
            </p14:nvContentPartPr>
            <p14:xfrm>
              <a:off x="8244720" y="2292480"/>
              <a:ext cx="787320" cy="15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AF9E55-8394-2F13-FFFD-454254B8CF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38600" y="2286360"/>
                <a:ext cx="799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DD8186-7926-F27B-86AC-D6EC3AB208AE}"/>
                  </a:ext>
                </a:extLst>
              </p14:cNvPr>
              <p14:cNvContentPartPr/>
              <p14:nvPr/>
            </p14:nvContentPartPr>
            <p14:xfrm>
              <a:off x="8385840" y="2125800"/>
              <a:ext cx="369720" cy="52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DD8186-7926-F27B-86AC-D6EC3AB208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79720" y="2119680"/>
                <a:ext cx="38196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CF16A-8BE8-8B6B-3750-430B76558104}"/>
              </a:ext>
            </a:extLst>
          </p:cNvPr>
          <p:cNvGrpSpPr/>
          <p:nvPr/>
        </p:nvGrpSpPr>
        <p:grpSpPr>
          <a:xfrm>
            <a:off x="6789240" y="3893760"/>
            <a:ext cx="721800" cy="564480"/>
            <a:chOff x="6789240" y="3893760"/>
            <a:chExt cx="7218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DF56E3-D4DE-51FA-9F22-1D83D1E2CC60}"/>
                    </a:ext>
                  </a:extLst>
                </p14:cNvPr>
                <p14:cNvContentPartPr/>
                <p14:nvPr/>
              </p14:nvContentPartPr>
              <p14:xfrm>
                <a:off x="6789240" y="3992760"/>
                <a:ext cx="721800" cy="28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DF56E3-D4DE-51FA-9F22-1D83D1E2C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83120" y="3986640"/>
                  <a:ext cx="734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AEF604-E1BD-6A1E-2728-20B863743B07}"/>
                    </a:ext>
                  </a:extLst>
                </p14:cNvPr>
                <p14:cNvContentPartPr/>
                <p14:nvPr/>
              </p14:nvContentPartPr>
              <p14:xfrm>
                <a:off x="6942600" y="3893760"/>
                <a:ext cx="296280" cy="56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AEF604-E1BD-6A1E-2728-20B863743B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36480" y="3887640"/>
                  <a:ext cx="30852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913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E608-36AF-23D1-F6A9-8B951B91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371F-1328-6CE8-1682-BE26A982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32" y="95250"/>
            <a:ext cx="5091918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IKC without </a:t>
            </a:r>
            <a:r>
              <a:rPr lang="en-US" dirty="0" err="1"/>
              <a:t>Graclus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279764-C32B-645E-80B0-85CD2EF0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888" y="6016625"/>
            <a:ext cx="4798219" cy="841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/>
              <a:t>After modularity check – to assure m-validity</a:t>
            </a:r>
          </a:p>
        </p:txBody>
      </p:sp>
      <p:pic>
        <p:nvPicPr>
          <p:cNvPr id="5" name="Picture 4" descr="A black lines and dots with red circles&#10;&#10;Description automatically generated">
            <a:extLst>
              <a:ext uri="{FF2B5EF4-FFF2-40B4-BE49-F238E27FC236}">
                <a16:creationId xmlns:a16="http://schemas.microsoft.com/office/drawing/2014/main" id="{EBD85ED2-B037-4AA9-3853-7C5909D4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61" y="1315019"/>
            <a:ext cx="7963672" cy="4660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5B7DCA-C4C9-2A2D-296D-E4C5CD7BAFD5}"/>
                  </a:ext>
                </a:extLst>
              </p14:cNvPr>
              <p14:cNvContentPartPr/>
              <p14:nvPr/>
            </p14:nvContentPartPr>
            <p14:xfrm>
              <a:off x="3245400" y="1706760"/>
              <a:ext cx="115200" cy="914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5B7DCA-C4C9-2A2D-296D-E4C5CD7BAF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6760" y="1697760"/>
                <a:ext cx="132840" cy="9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73B9BC6-75C2-5560-B52E-A249B97FBC4F}"/>
              </a:ext>
            </a:extLst>
          </p:cNvPr>
          <p:cNvGrpSpPr/>
          <p:nvPr/>
        </p:nvGrpSpPr>
        <p:grpSpPr>
          <a:xfrm>
            <a:off x="6156720" y="1638000"/>
            <a:ext cx="868680" cy="642240"/>
            <a:chOff x="6156720" y="1638000"/>
            <a:chExt cx="8686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A6ABD4-32FF-831E-3997-FAE367F04DB7}"/>
                    </a:ext>
                  </a:extLst>
                </p14:cNvPr>
                <p14:cNvContentPartPr/>
                <p14:nvPr/>
              </p14:nvContentPartPr>
              <p14:xfrm>
                <a:off x="6156720" y="1897200"/>
                <a:ext cx="868680" cy="19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A6ABD4-32FF-831E-3997-FAE367F04D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48080" y="1888560"/>
                  <a:ext cx="88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35155A-F22E-C990-9754-368F50E7DFD1}"/>
                    </a:ext>
                  </a:extLst>
                </p14:cNvPr>
                <p14:cNvContentPartPr/>
                <p14:nvPr/>
              </p14:nvContentPartPr>
              <p14:xfrm>
                <a:off x="6366600" y="1638000"/>
                <a:ext cx="400320" cy="64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35155A-F22E-C990-9754-368F50E7DF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57600" y="1629360"/>
                  <a:ext cx="417960" cy="65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61555-23F2-F1CC-D2B4-19E374F1EA14}"/>
              </a:ext>
            </a:extLst>
          </p:cNvPr>
          <p:cNvGrpSpPr/>
          <p:nvPr/>
        </p:nvGrpSpPr>
        <p:grpSpPr>
          <a:xfrm>
            <a:off x="4411800" y="3809880"/>
            <a:ext cx="901440" cy="718920"/>
            <a:chOff x="4411800" y="3809880"/>
            <a:chExt cx="90144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5FF8F5-4B80-D3F2-5671-E7141A9B8991}"/>
                    </a:ext>
                  </a:extLst>
                </p14:cNvPr>
                <p14:cNvContentPartPr/>
                <p14:nvPr/>
              </p14:nvContentPartPr>
              <p14:xfrm>
                <a:off x="4411800" y="3954600"/>
                <a:ext cx="901440" cy="37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5FF8F5-4B80-D3F2-5671-E7141A9B89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02800" y="3945960"/>
                  <a:ext cx="919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A8542C-4704-D2E1-9C35-C8C49DDC7520}"/>
                    </a:ext>
                  </a:extLst>
                </p14:cNvPr>
                <p14:cNvContentPartPr/>
                <p14:nvPr/>
              </p14:nvContentPartPr>
              <p14:xfrm>
                <a:off x="4574160" y="3809880"/>
                <a:ext cx="386640" cy="718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A8542C-4704-D2E1-9C35-C8C49DDC75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65160" y="3800880"/>
                  <a:ext cx="404280" cy="73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674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74FA3-A73F-0B0E-D749-80252AEB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EE77-F5B4-2E9F-BC0C-CD4559E3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32" y="95250"/>
            <a:ext cx="5091918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IKC without </a:t>
            </a:r>
            <a:r>
              <a:rPr lang="en-US" dirty="0" err="1"/>
              <a:t>Graclus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5E1BC40-6199-1FDF-D684-3C5CD921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032" y="5921374"/>
            <a:ext cx="5951936" cy="8413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i="1" dirty="0"/>
              <a:t>After augmentation – ensuring p-validity</a:t>
            </a:r>
          </a:p>
          <a:p>
            <a:pPr marL="0" indent="0" algn="ctr">
              <a:buNone/>
            </a:pPr>
            <a:r>
              <a:rPr lang="en-US" i="1" dirty="0"/>
              <a:t>P = 1</a:t>
            </a:r>
          </a:p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5" name="Picture 4" descr="A drawing of a network&#10;&#10;Description automatically generated with medium confidence">
            <a:extLst>
              <a:ext uri="{FF2B5EF4-FFF2-40B4-BE49-F238E27FC236}">
                <a16:creationId xmlns:a16="http://schemas.microsoft.com/office/drawing/2014/main" id="{E89943B3-765A-9BEB-590E-940A5DCE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39" y="1310177"/>
            <a:ext cx="7879722" cy="46111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3EA3E9-01E3-52B4-89E3-1085CFE5804C}"/>
                  </a:ext>
                </a:extLst>
              </p14:cNvPr>
              <p14:cNvContentPartPr/>
              <p14:nvPr/>
            </p14:nvContentPartPr>
            <p14:xfrm>
              <a:off x="3269520" y="1676520"/>
              <a:ext cx="129240" cy="96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3EA3E9-01E3-52B4-89E3-1085CFE58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520" y="1667520"/>
                <a:ext cx="14688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7EFDE9-203C-909D-4A22-E6C94D3F857A}"/>
                  </a:ext>
                </a:extLst>
              </p14:cNvPr>
              <p14:cNvContentPartPr/>
              <p14:nvPr/>
            </p14:nvContentPartPr>
            <p14:xfrm>
              <a:off x="6156720" y="1851480"/>
              <a:ext cx="932400" cy="21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7EFDE9-203C-909D-4A22-E6C94D3F85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8080" y="1842480"/>
                <a:ext cx="9500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D16822-39BA-3914-F0D5-5DF17D604CEA}"/>
                  </a:ext>
                </a:extLst>
              </p14:cNvPr>
              <p14:cNvContentPartPr/>
              <p14:nvPr/>
            </p14:nvContentPartPr>
            <p14:xfrm>
              <a:off x="6310080" y="1638000"/>
              <a:ext cx="441360" cy="71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D16822-39BA-3914-F0D5-5DF17D604C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1080" y="1629360"/>
                <a:ext cx="459000" cy="72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78EA1BD-E723-1E38-5394-013CA7ED126C}"/>
              </a:ext>
            </a:extLst>
          </p:cNvPr>
          <p:cNvGrpSpPr/>
          <p:nvPr/>
        </p:nvGrpSpPr>
        <p:grpSpPr>
          <a:xfrm>
            <a:off x="4449960" y="3764160"/>
            <a:ext cx="920160" cy="711360"/>
            <a:chOff x="4449960" y="3764160"/>
            <a:chExt cx="92016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83F56D-C1D9-E487-3C54-51BC1ECA83AD}"/>
                    </a:ext>
                  </a:extLst>
                </p14:cNvPr>
                <p14:cNvContentPartPr/>
                <p14:nvPr/>
              </p14:nvContentPartPr>
              <p14:xfrm>
                <a:off x="4449960" y="3885840"/>
                <a:ext cx="920160" cy="39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83F56D-C1D9-E487-3C54-51BC1ECA83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41320" y="3877200"/>
                  <a:ext cx="9378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6E3B9A-1926-4C9D-69D0-44F7D04437D8}"/>
                    </a:ext>
                  </a:extLst>
                </p14:cNvPr>
                <p14:cNvContentPartPr/>
                <p14:nvPr/>
              </p14:nvContentPartPr>
              <p14:xfrm>
                <a:off x="4612320" y="3764160"/>
                <a:ext cx="379080" cy="71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6E3B9A-1926-4C9D-69D0-44F7D04437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03320" y="3755160"/>
                  <a:ext cx="396720" cy="72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008726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242A41"/>
      </a:dk2>
      <a:lt2>
        <a:srgbClr val="E7E8E2"/>
      </a:lt2>
      <a:accent1>
        <a:srgbClr val="654DC3"/>
      </a:accent1>
      <a:accent2>
        <a:srgbClr val="3B54B1"/>
      </a:accent2>
      <a:accent3>
        <a:srgbClr val="4D97C3"/>
      </a:accent3>
      <a:accent4>
        <a:srgbClr val="3BB1AC"/>
      </a:accent4>
      <a:accent5>
        <a:srgbClr val="48B683"/>
      </a:accent5>
      <a:accent6>
        <a:srgbClr val="3BB149"/>
      </a:accent6>
      <a:hlink>
        <a:srgbClr val="319476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1643</Words>
  <Application>Microsoft Office PowerPoint</Application>
  <PresentationFormat>Widescreen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AvenirNext LT Pro Medium</vt:lpstr>
      <vt:lpstr>Cambria Math</vt:lpstr>
      <vt:lpstr>BlockprintVTI</vt:lpstr>
      <vt:lpstr>IKC  &amp; Four-Stage Clustering Pipeline </vt:lpstr>
      <vt:lpstr>Graph specification – center-periphery structure</vt:lpstr>
      <vt:lpstr>Problem Statement</vt:lpstr>
      <vt:lpstr>Hypothesis</vt:lpstr>
      <vt:lpstr>Using IKC algorithm for the citation network or other networks</vt:lpstr>
      <vt:lpstr>IKC without Graclus</vt:lpstr>
      <vt:lpstr>IKC without Graclus</vt:lpstr>
      <vt:lpstr>IKC without Graclus</vt:lpstr>
      <vt:lpstr>IKC without Graclus</vt:lpstr>
      <vt:lpstr>Initial graph</vt:lpstr>
      <vt:lpstr>After first while loop</vt:lpstr>
      <vt:lpstr>Final Graph</vt:lpstr>
      <vt:lpstr>Pseudocode of IKC (with four-stage clustering)</vt:lpstr>
      <vt:lpstr>Pseudocode of IKC (with four-stage clustering)</vt:lpstr>
      <vt:lpstr>Pseudocode of IKC (with four-stage clustering)</vt:lpstr>
      <vt:lpstr>Pseudocode of IKC (with four-stage clustering)</vt:lpstr>
      <vt:lpstr>Pseudocode of IKC (with four-stage clustering)</vt:lpstr>
      <vt:lpstr>Pseudocode of IKC (with four-stage clustering)</vt:lpstr>
      <vt:lpstr>Pseudocode of IKC (with four-stage clustering)</vt:lpstr>
      <vt:lpstr>Pseudocode of IKC (with four-stage clustering)</vt:lpstr>
      <vt:lpstr>Big-O Notation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Bryg, Bartosz Marek</dc:creator>
  <cp:lastModifiedBy>Bryg, Bartosz Marek</cp:lastModifiedBy>
  <cp:revision>24</cp:revision>
  <dcterms:created xsi:type="dcterms:W3CDTF">2024-10-15T18:09:54Z</dcterms:created>
  <dcterms:modified xsi:type="dcterms:W3CDTF">2026-05-25T17:56:52Z</dcterms:modified>
</cp:coreProperties>
</file>